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2" r:id="rId3"/>
    <p:sldId id="301" r:id="rId4"/>
    <p:sldId id="302" r:id="rId5"/>
    <p:sldId id="289" r:id="rId6"/>
    <p:sldId id="269" r:id="rId7"/>
    <p:sldId id="291" r:id="rId8"/>
    <p:sldId id="271" r:id="rId9"/>
    <p:sldId id="292" r:id="rId10"/>
    <p:sldId id="296" r:id="rId11"/>
    <p:sldId id="303" r:id="rId12"/>
    <p:sldId id="286" r:id="rId13"/>
    <p:sldId id="287" r:id="rId14"/>
    <p:sldId id="305" r:id="rId15"/>
    <p:sldId id="306" r:id="rId16"/>
    <p:sldId id="297" r:id="rId17"/>
    <p:sldId id="295" r:id="rId18"/>
    <p:sldId id="307" r:id="rId19"/>
    <p:sldId id="281" r:id="rId20"/>
    <p:sldId id="279" r:id="rId21"/>
  </p:sldIdLst>
  <p:sldSz cx="12192000" cy="6858000"/>
  <p:notesSz cx="6808788" cy="99409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0828" autoAdjust="0"/>
  </p:normalViewPr>
  <p:slideViewPr>
    <p:cSldViewPr snapToGrid="0">
      <p:cViewPr>
        <p:scale>
          <a:sx n="62" d="100"/>
          <a:sy n="62" d="100"/>
        </p:scale>
        <p:origin x="1008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A507416-9682-4988-9507-19CA4D475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CA33C6-CABD-4B5A-8E9C-2819890707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0E9E7-3CC7-47C5-BC9C-C504C0FE7DC6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E30526-A656-4B90-9EDA-EBB7A464A7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EC2866-D9E4-4A4D-A011-059311731F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8007B8-1C55-4BBA-BD2F-B71EEBE5596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301A-98FF-4A4C-A408-B975F877F30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3AA1-BEF4-42BC-82A6-A6E18D0EBD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61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23AA1-BEF4-42BC-82A6-A6E18D0EBD5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1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B3B477-2611-45D2-8718-CE859FA9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34B3-D802-4E75-9D18-37143BA5667C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AAAA84-A8C1-43BD-A424-FF4CC00F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F40B4-7AD1-4967-AC89-8F0C729C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5EBBD-57EE-4E31-B19A-ABC8C77D4F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35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A6E303-EE43-4AE6-AD45-9E5C592B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4AD0-F277-4E7B-876C-C50AA4EF55FB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B4E766-4BF7-49B1-B455-611CD841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74F997-887F-40AB-AA7D-01223B9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2E13-CF6B-4FB9-A77D-0F63C6B3777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844178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2A4D0C-EF54-4D03-A008-19133D63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9F1-D0E9-410D-A9E6-ED4A408D9A89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49AE62-7B1E-4038-83B2-D9944E56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621F4A-00BD-4D49-9DA1-347724FD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7E7B5-F4EB-4963-9120-327079CE1B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919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8F85270-3E41-4AF5-B3E5-4A2A8D8A6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12133262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DE8349-46F5-4B4E-B816-BFD0CB36E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2" y="2286004"/>
            <a:ext cx="8240299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2" y="4038600"/>
            <a:ext cx="6363371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it-IT" sz="1500" b="0">
                <a:solidFill>
                  <a:schemeClr val="tx1"/>
                </a:solidFill>
                <a:latin typeface="Georgia" pitchFamily="18" charset="0"/>
              </a:defRPr>
            </a:lvl1pPr>
            <a:lvl2pPr marL="3429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it-IT" sz="1500" baseline="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668226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4F92D8B-F07C-4FD8-BB39-66B94AC79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12133262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1E4EB65-841E-4746-A328-A30E67932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301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 eaLnBrk="1" latinLnBrk="0" hangingPunct="1">
              <a:defRPr kumimoji="0" lang="it-IT" sz="3000" b="1" cap="small" baseline="0">
                <a:solidFill>
                  <a:srgbClr val="00330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it-IT" sz="1350"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D827EF-C620-4B4C-BACE-D0890991AD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3BDB-30FE-4394-B329-8F76E2A00B25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331C3-BAE0-4457-ADA6-CF8F51DEC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DC11D9-E588-4582-AF41-3C005AC3DD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6359440-4EC2-4913-8A8E-88292A5A81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7920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eaLnBrk="1" latinLnBrk="0" hangingPunct="1">
              <a:defRPr kumimoji="0" lang="it-IT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/>
          <a:lstStyle>
            <a:lvl1pPr eaLnBrk="1" latinLnBrk="0" hangingPunct="1">
              <a:defRPr kumimoji="0" lang="it-IT" sz="2400">
                <a:latin typeface="+mn-lt"/>
              </a:defRPr>
            </a:lvl1pPr>
            <a:lvl2pPr eaLnBrk="1" latinLnBrk="0" hangingPunct="1">
              <a:defRPr kumimoji="0" lang="it-IT" sz="2100">
                <a:latin typeface="+mn-lt"/>
              </a:defRPr>
            </a:lvl2pPr>
            <a:lvl3pPr eaLnBrk="1" latinLnBrk="0" hangingPunct="1">
              <a:defRPr kumimoji="0" lang="it-IT" sz="1800">
                <a:latin typeface="+mn-lt"/>
              </a:defRPr>
            </a:lvl3pPr>
            <a:lvl4pPr eaLnBrk="1" latinLnBrk="0" hangingPunct="1">
              <a:defRPr kumimoji="0" lang="it-IT" sz="1800">
                <a:latin typeface="+mn-lt"/>
              </a:defRPr>
            </a:lvl4pPr>
            <a:lvl5pPr eaLnBrk="1" latinLnBrk="0" hangingPunct="1">
              <a:defRPr kumimoji="0" lang="it-IT" sz="1800">
                <a:latin typeface="+mn-lt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67499-6681-4C17-9224-0605B97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9620-250E-4605-B296-6FB905F4E73B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49A5-9444-46B0-A7D3-F90842A4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0514-3029-46B0-83D4-529CC4CF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E9C3AE7F-62EA-4B88-8F3E-D65E5C0A785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1721995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B0456-E8FA-4A5E-A9EB-D0647FE53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12133262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2D9518-A55E-4413-9F27-069F1EC4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D2B8-D200-4033-A916-FBF885370C32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80DC78-0C74-4A93-B123-165D5EA5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E67699-3624-4D1A-A277-244654F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A3E61E5-3349-4AE7-9B0F-4E9BB90347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215555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9158B-CBCE-4E3C-BBDB-ECEAA589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BEA8-ACA0-4027-955C-52BC8D131EDA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33E3C7-E72B-4388-8193-6F7D4593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6A33E9-041F-448C-AFCC-895504D1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E4340-8755-4062-82A5-2C5306A247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890559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187A04-CEA9-40C3-BE2E-4AEF0063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296A-9FFD-46B4-93B9-455A67188D88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05EDF8-B9EC-4BE0-99D3-9907AF4F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6DA9E-BB60-4133-B9B4-6E1E8C0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948BE-6591-4979-9256-7E86AC2414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022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BCD81CB-41C5-4461-8204-867E66F8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A680-5CFE-4607-AFC4-E090C8F767DF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ADE8E3E-F580-471A-9DB7-070F6FED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354EA21-766D-435D-AC81-45F8E103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AF53-BEE8-4810-8CF9-2F40894EFE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64159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B530D58-E142-438B-8CE5-B4574DFF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62FE-9BFE-42B9-89D2-FEEBA0AA6FC7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FD26F71-2109-4C4B-AE36-D5F75155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2E36D9A-ED52-4596-B40B-A41C70E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07D30-E1D4-4F3C-A351-DC2637574D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407867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6E0E2007-1BCA-4C58-816F-60EC8F52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09FA-ACEE-456E-AB58-779780D5F3AC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5B0172C-92A0-40C4-AF27-238C1725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D1671E9-4A8C-445D-9FDC-107E5CC0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52E6-E5A9-444C-BAAB-804F3239A8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164500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4EC8F960-E932-443E-9C0B-74E07FB2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E62B-8453-4401-BD63-4B8EF714E0D8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396BEFA-FF29-43C3-94C4-9CA202E4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5F50990-7643-448D-B9F8-EEB14D57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D222-0919-47AA-BA4B-1960DDDF12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161739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FE0C4AF-4740-4BED-A227-D690644B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7C55-4908-4895-9EB7-BAEA524D62BE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7788F72-758B-4400-A4FD-5063E73A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73CD93A-F21F-4349-BB08-16EE9F40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4719-1EB9-4C51-B560-E910BFF85F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6371857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DE2BDF3-7117-4F3D-9197-8D17845C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A4C9-AAD7-427C-AFD6-527178C170A8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822AD10-EFF6-42A8-8A75-9DCA3EC9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C4CD87C-55BA-4847-8233-9CA3115F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237B-B49F-4137-B173-1F9D4E18FA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060523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8F8B09A7-89ED-4F5A-92C9-635F65A6C3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58A163BF-E957-471F-B5E8-7DCCB368E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551C06-D034-4DD6-AE38-7A091FA2E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772E827-CFDB-450E-9F6C-082F3F88BCCA}" type="datetimeFigureOut">
              <a:rPr lang="it-IT"/>
              <a:pPr>
                <a:defRPr/>
              </a:pPr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1A1D85-8EBC-41CD-A972-6736C23C2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C46E0-D7B1-4694-AB12-9FF86E01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7B4809-247D-471B-9B71-15261B1B6D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slow">
    <p:wipe dir="d"/>
  </p:transition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FA98E81-0849-444A-AE70-F96B089578F7}"/>
              </a:ext>
            </a:extLst>
          </p:cNvPr>
          <p:cNvSpPr/>
          <p:nvPr/>
        </p:nvSpPr>
        <p:spPr>
          <a:xfrm>
            <a:off x="689114" y="1722784"/>
            <a:ext cx="10713178" cy="166814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2D821B-F55E-4054-B267-E2AC6003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sz="3200" dirty="0"/>
              <a:t>                                                                                 </a:t>
            </a:r>
            <a:r>
              <a:rPr lang="it-IT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AISLA FIRENZE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5F2F54-42ED-450B-BF11-5AA52548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7118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sz="4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4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4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it-IT" sz="4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4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RELAZIONE DI MISSIONE        Anno 2022</a:t>
            </a:r>
          </a:p>
          <a:p>
            <a:pPr marL="0" indent="0">
              <a:buNone/>
            </a:pPr>
            <a:endParaRPr lang="it-IT" sz="4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4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</a:p>
          <a:p>
            <a:pPr marL="0" indent="0">
              <a:buNone/>
            </a:pPr>
            <a:endParaRPr lang="it-IT" sz="4400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3E89E2-D75D-B1EA-8CC9-D05EFEF2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" y="1690688"/>
            <a:ext cx="10384570" cy="409018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B6043-C923-4A76-81BE-70DCFDB7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                                            </a:t>
            </a:r>
            <a:r>
              <a:rPr lang="it-IT" sz="2800" b="1" dirty="0">
                <a:solidFill>
                  <a:srgbClr val="00B050"/>
                </a:solidFill>
                <a:latin typeface="+mn-lt"/>
              </a:rPr>
              <a:t>Eventi formativi e di divulgazione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9C3B49-EA51-4A5B-AB99-8136AE68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Gennaio  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Webinar  formativo piattaforma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Wishraiser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Febbraio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1° Incontro formativo Volontari (on line)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Webinar  AISLA FI  Tavola rotonda  GM Malattie Rare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2° Incontro Formativo Volontari (on line)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3° Incontro (on line)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4° Incontro  (in presenza)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Aprile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5° e ultimo Incontro  formativo Volontari (on line)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Giugno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Webinar Consiglio dei Cittadini su PNRR: Risorse e Opportunità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- Webinar  Forum Toscano AMR</a:t>
            </a:r>
          </a:p>
        </p:txBody>
      </p:sp>
    </p:spTree>
    <p:extLst>
      <p:ext uri="{BB962C8B-B14F-4D97-AF65-F5344CB8AC3E}">
        <p14:creationId xmlns:p14="http://schemas.microsoft.com/office/powerpoint/2010/main" val="3373935188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DF7B4-4BB9-21D5-1CDC-7AF72768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BAB1C2-AF17-C2F5-3BC6-8A9E3682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Settembre</a:t>
            </a:r>
          </a:p>
          <a:p>
            <a:pPr>
              <a:buFontTx/>
              <a:buChar char="-"/>
            </a:pPr>
            <a:r>
              <a:rPr lang="it-IT" sz="1800" dirty="0"/>
              <a:t>Webinar </a:t>
            </a:r>
            <a:r>
              <a:rPr lang="it-IT" sz="1800" dirty="0" err="1"/>
              <a:t>Formas</a:t>
            </a:r>
            <a:r>
              <a:rPr lang="it-IT" sz="1800" dirty="0"/>
              <a:t> : Sicurezza e rischio clinico del paziente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Novembre</a:t>
            </a:r>
          </a:p>
          <a:p>
            <a:pPr>
              <a:buFontTx/>
              <a:buChar char="-"/>
            </a:pPr>
            <a:r>
              <a:rPr lang="it-IT" sz="1800" dirty="0"/>
              <a:t>Webinar Formativo </a:t>
            </a:r>
            <a:r>
              <a:rPr lang="it-IT" sz="1800" dirty="0" err="1"/>
              <a:t>Whishraiser</a:t>
            </a:r>
            <a:r>
              <a:rPr lang="it-IT" sz="1800" dirty="0"/>
              <a:t> : Lead Generation per il no profit</a:t>
            </a:r>
          </a:p>
          <a:p>
            <a:pPr>
              <a:buFontTx/>
              <a:buChar char="-"/>
            </a:pPr>
            <a:r>
              <a:rPr lang="it-IT" sz="1800" dirty="0"/>
              <a:t>1° Convegno Commissione Bioetica Ordine dei Medici Fi: Consenso Informato e DAT</a:t>
            </a:r>
          </a:p>
          <a:p>
            <a:pPr>
              <a:buFontTx/>
              <a:buChar char="-"/>
            </a:pPr>
            <a:r>
              <a:rPr lang="it-IT" sz="1800" dirty="0"/>
              <a:t>Webinar  Regione Toscana  : Ruolo dei Comitati per l’etica clinica</a:t>
            </a:r>
          </a:p>
          <a:p>
            <a:pPr>
              <a:buFontTx/>
              <a:buChar char="-"/>
            </a:pPr>
            <a:r>
              <a:rPr lang="it-IT" sz="1800" dirty="0"/>
              <a:t>Webinar  Regione Toscana : La Governance regionale e zonale in ambito socio-sanitario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Dicembre</a:t>
            </a:r>
          </a:p>
          <a:p>
            <a:pPr>
              <a:buFontTx/>
              <a:buChar char="-"/>
            </a:pPr>
            <a:r>
              <a:rPr lang="it-IT" sz="1800" dirty="0"/>
              <a:t>2° Convegno Commissione Bioetica Ordine dei Medici Fi : Le Cure Palliative ( intervento )</a:t>
            </a:r>
          </a:p>
          <a:p>
            <a:pPr>
              <a:buFontTx/>
              <a:buChar char="-"/>
            </a:pPr>
            <a:r>
              <a:rPr lang="it-IT" sz="1800" dirty="0"/>
              <a:t>Conferenza Presidenti e Referenti AISLA  (Roma) </a:t>
            </a:r>
          </a:p>
          <a:p>
            <a:pPr>
              <a:buFontTx/>
              <a:buChar char="-"/>
            </a:pPr>
            <a:r>
              <a:rPr lang="it-IT" sz="1800" dirty="0"/>
              <a:t> Incontro formativo /conoscitivo con Volontari Servizio civile per Progetto Digitalizzazione</a:t>
            </a:r>
          </a:p>
        </p:txBody>
      </p:sp>
    </p:spTree>
    <p:extLst>
      <p:ext uri="{BB962C8B-B14F-4D97-AF65-F5344CB8AC3E}">
        <p14:creationId xmlns:p14="http://schemas.microsoft.com/office/powerpoint/2010/main" val="251486121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D960048-7CB1-46B1-9A25-F4808A4A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320800"/>
            <a:ext cx="5399314" cy="4775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FD5A4CF-B385-4154-AA7D-AADDC2179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5" y="943429"/>
            <a:ext cx="5399314" cy="5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8669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62D38-A6DF-4FFD-BCD2-760480E0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  <a:latin typeface="Candara" panose="020E0502030303020204" pitchFamily="34" charset="0"/>
              </a:rPr>
              <a:t>                                                                             </a:t>
            </a:r>
            <a:br>
              <a:rPr lang="it-IT" b="1" dirty="0">
                <a:solidFill>
                  <a:srgbClr val="00B050"/>
                </a:solidFill>
                <a:latin typeface="Candara" panose="020E0502030303020204" pitchFamily="34" charset="0"/>
              </a:rPr>
            </a:br>
            <a:r>
              <a:rPr lang="it-IT" b="1" dirty="0">
                <a:solidFill>
                  <a:srgbClr val="00B050"/>
                </a:solidFill>
                <a:latin typeface="Candara" panose="020E0502030303020204" pitchFamily="34" charset="0"/>
              </a:rPr>
              <a:t>                                                      </a:t>
            </a:r>
            <a:r>
              <a:rPr lang="it-IT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Comunicazione Sensibilizzazione e Advocacy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853794-9735-4A6F-A8B0-D457254F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ATTIVITA’ DI SOCIAL MANAGEMENT</a:t>
            </a:r>
          </a:p>
          <a:p>
            <a:pPr marL="0" indent="0">
              <a:buNone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Gestione e sviluppo Facebook e Sito Web, Instagram,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Telegram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Campagne di comunicazione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UFFICIO STAMPA </a:t>
            </a:r>
          </a:p>
          <a:p>
            <a:pPr marL="0" indent="0">
              <a:buNone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Comunicati stampa, contatti stampa locale e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Uff.stampa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AISLA Naz, Media, comunicazioni istituzionali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dati </a:t>
            </a:r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circa </a:t>
            </a: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tra comunicati stampa, articoli on line e cartacei</a:t>
            </a:r>
          </a:p>
          <a:p>
            <a:pPr marL="0" indent="0">
              <a:buNone/>
            </a:pP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220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post Facebook, </a:t>
            </a: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post Instagram </a:t>
            </a:r>
          </a:p>
          <a:p>
            <a:pPr marL="0" indent="0">
              <a:buNone/>
            </a:pP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interviste radio diretta, </a:t>
            </a:r>
          </a:p>
          <a:p>
            <a:pPr marL="0" indent="0">
              <a:buNone/>
            </a:pPr>
            <a:r>
              <a:rPr lang="it-IT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conferenza stampa ( Palazzo Medici Riccardi)</a:t>
            </a:r>
          </a:p>
          <a:p>
            <a:pPr marL="0" indent="0">
              <a:buNone/>
            </a:pPr>
            <a:endParaRPr lang="it-IT" sz="1800" b="1" i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ATTIVITA’ DI  CONTATTO</a:t>
            </a:r>
          </a:p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 le Istituzioni politiche e Sanitarie , di persona, via mail e telefono per segnalazioni di disservizi e ritardi, richieste patrocini , e con Sponsor e Donatori</a:t>
            </a:r>
          </a:p>
        </p:txBody>
      </p:sp>
    </p:spTree>
    <p:extLst>
      <p:ext uri="{BB962C8B-B14F-4D97-AF65-F5344CB8AC3E}">
        <p14:creationId xmlns:p14="http://schemas.microsoft.com/office/powerpoint/2010/main" val="378419107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A33F3-BF8E-40D8-BD96-FC1C0568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                                            </a:t>
            </a:r>
            <a:r>
              <a:rPr lang="it-IT" b="1" dirty="0">
                <a:solidFill>
                  <a:srgbClr val="008000"/>
                </a:solidFill>
                <a:latin typeface="+mn-lt"/>
              </a:rPr>
              <a:t>Rapporti con le Istituzioni e Advocacy di AISLA Firenze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F2968-4997-6795-0C1E-018BCA91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u="sng" dirty="0">
                <a:solidFill>
                  <a:srgbClr val="FF0000"/>
                </a:solidFill>
              </a:rPr>
              <a:t>Advocacy 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i="1" dirty="0"/>
              <a:t>si definisce come «un’azione collettiva volta a riconoscere, tutelare e rendere effettivi i diritti della Persona che affermano la dignità e la capacità di ogni uomo e donna»</a:t>
            </a:r>
          </a:p>
          <a:p>
            <a:pPr marL="0" indent="0">
              <a:buNone/>
            </a:pPr>
            <a:endParaRPr lang="it-IT" sz="2400" i="1" dirty="0"/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AZIONI REALIZZATE  per discutere e risolvere problemi e istanze relative all’assistenza dei malati 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  </a:t>
            </a:r>
            <a:r>
              <a:rPr lang="it-IT" sz="1800" b="1" dirty="0">
                <a:solidFill>
                  <a:srgbClr val="FF0000"/>
                </a:solidFill>
              </a:rPr>
              <a:t>2</a:t>
            </a:r>
            <a:r>
              <a:rPr lang="it-IT" sz="1800" b="1" dirty="0"/>
              <a:t> Incontri in presenza con Neurologi , Pneumologi  e Inf. Case manager Team SLA Careggi</a:t>
            </a:r>
          </a:p>
          <a:p>
            <a:pPr marL="0" indent="0">
              <a:buNone/>
            </a:pPr>
            <a:r>
              <a:rPr lang="it-IT" sz="1800" b="1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1</a:t>
            </a:r>
            <a:r>
              <a:rPr lang="it-IT" sz="1800" b="1" dirty="0"/>
              <a:t> Incontro in presenza con Dr. Messeri  Resp. Cure Palliative Area vasta Toscana Centro</a:t>
            </a:r>
          </a:p>
          <a:p>
            <a:pPr marL="0" indent="0">
              <a:buNone/>
            </a:pPr>
            <a:r>
              <a:rPr lang="it-IT" sz="1800" b="1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1</a:t>
            </a:r>
            <a:r>
              <a:rPr lang="it-IT" sz="1800" b="1" dirty="0"/>
              <a:t> Incontro in presenza con DS e Team SLA Ospedale </a:t>
            </a:r>
            <a:r>
              <a:rPr lang="it-IT" sz="1800" b="1" dirty="0" err="1"/>
              <a:t>S.Giuseppe</a:t>
            </a:r>
            <a:r>
              <a:rPr lang="it-IT" sz="1800" b="1" dirty="0"/>
              <a:t> Empoli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  1</a:t>
            </a:r>
            <a:r>
              <a:rPr lang="it-IT" sz="1800" b="1" dirty="0"/>
              <a:t> Incontro on line con Centrale 118 Firenze  Empoli e Pistoia per ridefinire Scheda pazienti SLA</a:t>
            </a:r>
          </a:p>
          <a:p>
            <a:pPr marL="0" indent="0">
              <a:buNone/>
            </a:pPr>
            <a:r>
              <a:rPr lang="it-IT" sz="1800" b="1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2</a:t>
            </a:r>
            <a:r>
              <a:rPr lang="it-IT" sz="1800" b="1" dirty="0"/>
              <a:t> Incontri in presenza con </a:t>
            </a:r>
            <a:r>
              <a:rPr lang="it-IT" sz="1800" b="1" dirty="0" err="1"/>
              <a:t>Pres</a:t>
            </a:r>
            <a:r>
              <a:rPr lang="it-IT" sz="1800" b="1" dirty="0"/>
              <a:t>. 3^ Commissione Consiglio Regionale  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  3°</a:t>
            </a:r>
            <a:r>
              <a:rPr lang="it-IT" sz="1800" b="1" dirty="0"/>
              <a:t>Incontro on line Gruppo di lavoro con Assessore Spinelli  per legge regionale Caregiver (in via di </a:t>
            </a:r>
            <a:r>
              <a:rPr lang="it-IT" sz="1800" b="1" dirty="0" err="1"/>
              <a:t>appr</a:t>
            </a:r>
            <a:r>
              <a:rPr lang="it-IT" sz="1800" b="1" dirty="0"/>
              <a:t>)</a:t>
            </a:r>
          </a:p>
          <a:p>
            <a:pPr marL="0" indent="0">
              <a:buNone/>
            </a:pPr>
            <a:r>
              <a:rPr lang="it-IT" sz="1800" b="1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2</a:t>
            </a:r>
            <a:r>
              <a:rPr lang="it-IT" sz="1800" b="1" dirty="0"/>
              <a:t> Incontri on line con Dr.ssa Lombardi e Rosiello + Dr. Cincotta Verifica Fisioterapia                                                     </a:t>
            </a:r>
            <a:r>
              <a:rPr lang="it-IT" sz="1800" b="1" dirty="0">
                <a:solidFill>
                  <a:srgbClr val="FF0000"/>
                </a:solidFill>
              </a:rPr>
              <a:t>1°</a:t>
            </a:r>
            <a:r>
              <a:rPr lang="it-IT" sz="1800" b="1" dirty="0"/>
              <a:t>  Incontro con Croce Rossa Delegazione Bagno a Ripoli  on line    </a:t>
            </a:r>
          </a:p>
        </p:txBody>
      </p:sp>
    </p:spTree>
    <p:extLst>
      <p:ext uri="{BB962C8B-B14F-4D97-AF65-F5344CB8AC3E}">
        <p14:creationId xmlns:p14="http://schemas.microsoft.com/office/powerpoint/2010/main" val="2630527350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9FA5C-7D2E-2431-2CF8-AB4B07D2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87CBC-5225-61B0-08AF-D7C86FBE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0515600" cy="4782116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ALTRE AZIONI di AISLA FIRENZE COME MEMBRO DEI COMITATI DI PARTECIPAZIONE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7</a:t>
            </a:r>
            <a:r>
              <a:rPr lang="it-IT" sz="2000" dirty="0"/>
              <a:t>     Sedute  Consiglio dei Cittadini per la salute Regione Toscana</a:t>
            </a:r>
          </a:p>
          <a:p>
            <a:pPr marL="457200" indent="-457200">
              <a:buAutoNum type="arabicPlain" startAt="6"/>
            </a:pPr>
            <a:r>
              <a:rPr lang="it-IT" sz="2000" dirty="0"/>
              <a:t>Incontri Comitato di Partecipazione (CDP)  AOU Careggi</a:t>
            </a:r>
          </a:p>
          <a:p>
            <a:pPr marL="457200" indent="-457200">
              <a:buAutoNum type="arabicPlain" startAt="8"/>
            </a:pPr>
            <a:r>
              <a:rPr lang="it-IT" sz="2000" dirty="0"/>
              <a:t>Incontri  CDP AUSL Toscana Centro</a:t>
            </a:r>
          </a:p>
          <a:p>
            <a:pPr marL="457200" indent="-457200">
              <a:buAutoNum type="arabicPlain" startAt="5"/>
            </a:pPr>
            <a:r>
              <a:rPr lang="it-IT" sz="2000" dirty="0"/>
              <a:t>Incontri  CDP Società della Salute Firenze</a:t>
            </a:r>
          </a:p>
          <a:p>
            <a:pPr marL="457200" indent="-457200">
              <a:buAutoNum type="arabicPlain" startAt="6"/>
            </a:pPr>
            <a:r>
              <a:rPr lang="it-IT" sz="2000" dirty="0"/>
              <a:t>Incontri  CDP Società della Salute  Fiorentina N-O</a:t>
            </a:r>
          </a:p>
          <a:p>
            <a:pPr marL="0" indent="0">
              <a:buNone/>
            </a:pPr>
            <a:r>
              <a:rPr lang="it-IT" sz="2000" dirty="0"/>
              <a:t>6      Incontri  Società della Salute Fiorentina S-E  (preliminari alla costituzione del nuovo CDP)</a:t>
            </a:r>
          </a:p>
          <a:p>
            <a:pPr marL="457200" indent="-457200">
              <a:buAutoNum type="arabicPlain" startAt="2"/>
            </a:pPr>
            <a:r>
              <a:rPr lang="it-IT" sz="2000" dirty="0"/>
              <a:t>Incontri CDP Società della Salute Empolese</a:t>
            </a:r>
          </a:p>
          <a:p>
            <a:pPr marL="0" indent="0">
              <a:buNone/>
            </a:pPr>
            <a:r>
              <a:rPr lang="it-IT" sz="2000" dirty="0"/>
              <a:t>2      Incontri  Consulta Comunale Invalidi e Handicap</a:t>
            </a:r>
          </a:p>
          <a:p>
            <a:pPr marL="457200" indent="-457200">
              <a:buAutoNum type="arabicPlain" startAt="2"/>
            </a:pPr>
            <a:r>
              <a:rPr lang="it-IT" sz="2000" dirty="0"/>
              <a:t>Incontri  Forum Toscano AMR</a:t>
            </a:r>
          </a:p>
          <a:p>
            <a:pPr marL="457200" indent="-457200">
              <a:buAutoNum type="arabicPlain" startAt="3"/>
            </a:pPr>
            <a:r>
              <a:rPr lang="it-IT" sz="2000" dirty="0"/>
              <a:t>Incontri  Cantieri della salute Regione Toscana + 1 sopralluogo COOP Sesto F.no per progetto </a:t>
            </a:r>
          </a:p>
          <a:p>
            <a:pPr marL="457200" indent="-457200">
              <a:buAutoNum type="arabicPlain" startAt="3"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Oltre a </a:t>
            </a:r>
            <a:r>
              <a:rPr lang="it-IT" sz="2000" b="1" dirty="0">
                <a:solidFill>
                  <a:srgbClr val="FF0000"/>
                </a:solidFill>
              </a:rPr>
              <a:t>7</a:t>
            </a:r>
            <a:r>
              <a:rPr lang="it-IT" sz="2000" dirty="0"/>
              <a:t> Incontri on line del Consiglio Direttivo Sezionale e  </a:t>
            </a:r>
            <a:r>
              <a:rPr lang="it-IT" sz="2000" b="1" dirty="0">
                <a:solidFill>
                  <a:srgbClr val="FF0000"/>
                </a:solidFill>
              </a:rPr>
              <a:t>4</a:t>
            </a:r>
            <a:r>
              <a:rPr lang="it-IT" sz="2000" dirty="0"/>
              <a:t> del Consiglio Direttivo Nazionale,       di cui è Consigliere il Vicepresidente e Tesoriere di AISLA Firenze Antonello Paliotta</a:t>
            </a:r>
          </a:p>
        </p:txBody>
      </p:sp>
    </p:spTree>
    <p:extLst>
      <p:ext uri="{BB962C8B-B14F-4D97-AF65-F5344CB8AC3E}">
        <p14:creationId xmlns:p14="http://schemas.microsoft.com/office/powerpoint/2010/main" val="150684233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FF311DE-5B25-A6FA-460A-C3C154B7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6" y="1208868"/>
            <a:ext cx="6044339" cy="49749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E27E01-102D-2F35-7F49-AEBB50ED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02" y="700329"/>
            <a:ext cx="416904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36486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0519C-EE60-4DCC-814D-39584F97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   </a:t>
            </a:r>
            <a:br>
              <a:rPr lang="it-IT" dirty="0"/>
            </a:br>
            <a:r>
              <a:rPr lang="it-IT" dirty="0"/>
              <a:t>                                      </a:t>
            </a:r>
            <a:r>
              <a:rPr lang="it-IT" sz="2800" b="1" dirty="0">
                <a:solidFill>
                  <a:srgbClr val="00B050"/>
                </a:solidFill>
                <a:latin typeface="+mn-lt"/>
              </a:rPr>
              <a:t>Azioni e Progetti in corso e in programma per il 2023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8EFEB2-B8D2-46CF-B6B4-556DFCA9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it-IT" sz="1800" b="1" dirty="0">
                <a:solidFill>
                  <a:srgbClr val="FF0000"/>
                </a:solidFill>
              </a:rPr>
              <a:t>Consolidare e implementare il «Networking» </a:t>
            </a:r>
            <a:r>
              <a:rPr lang="it-IT" sz="1800" dirty="0"/>
              <a:t>,la rete di rapporti con le Istituzioni sanitarie e politiche  locali e regionali e con le Associazioni TS del territorio metropolitano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Gennaio </a:t>
            </a:r>
            <a:r>
              <a:rPr lang="it-IT" sz="1800" dirty="0"/>
              <a:t>: Incontro con Team SLA Careggi e  Dr. Messeri sulla presentazione del Palliativista in tempi precoci </a:t>
            </a:r>
          </a:p>
          <a:p>
            <a:pPr marL="0" indent="0">
              <a:buNone/>
            </a:pPr>
            <a:r>
              <a:rPr lang="it-IT" sz="1800" dirty="0"/>
              <a:t>                        1° Incontro Tavolo Aziendale sull’implementazione del sostegno psicologico ai pazienti con SLA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Febbraio</a:t>
            </a:r>
            <a:r>
              <a:rPr lang="it-IT" sz="1800" dirty="0"/>
              <a:t> : Incontro con Ref. Misericordia  Campi Bisenzio per definire  collaborazione con AISLA FI (</a:t>
            </a:r>
            <a:r>
              <a:rPr lang="it-IT" sz="1800" dirty="0" err="1"/>
              <a:t>emogas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dirty="0"/>
              <a:t>                         e  </a:t>
            </a:r>
            <a:r>
              <a:rPr lang="it-IT" sz="1800" dirty="0" err="1"/>
              <a:t>Idrokt</a:t>
            </a:r>
            <a:r>
              <a:rPr lang="it-IT" sz="1800" dirty="0"/>
              <a:t>)</a:t>
            </a:r>
          </a:p>
          <a:p>
            <a:pPr marL="0" indent="0">
              <a:buNone/>
            </a:pPr>
            <a:r>
              <a:rPr lang="it-IT" sz="1800" dirty="0"/>
              <a:t>                        2° Incontro con CRI </a:t>
            </a:r>
            <a:r>
              <a:rPr lang="it-IT" sz="1800" dirty="0" err="1"/>
              <a:t>Delegaz</a:t>
            </a:r>
            <a:r>
              <a:rPr lang="it-IT" sz="1800" dirty="0"/>
              <a:t>. Bagno a Ripoli per  seminario e cena benefica  </a:t>
            </a:r>
            <a:r>
              <a:rPr lang="it-IT" sz="1800" dirty="0" err="1"/>
              <a:t>Tuscany</a:t>
            </a:r>
            <a:r>
              <a:rPr lang="it-IT" sz="1800" dirty="0"/>
              <a:t> Hall  13 Sett.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Marzo</a:t>
            </a:r>
            <a:r>
              <a:rPr lang="it-IT" sz="1800" dirty="0"/>
              <a:t> :     2° Incontro Tavolo Aziendale  sostegno psicologico  </a:t>
            </a:r>
          </a:p>
          <a:p>
            <a:pPr marL="0" indent="0">
              <a:buNone/>
            </a:pPr>
            <a:r>
              <a:rPr lang="it-IT" sz="1800" dirty="0"/>
              <a:t>                         Accordo con </a:t>
            </a:r>
            <a:r>
              <a:rPr lang="it-IT" sz="1800" dirty="0" err="1"/>
              <a:t>Privatassistenza</a:t>
            </a:r>
            <a:r>
              <a:rPr lang="it-IT" sz="1800" dirty="0"/>
              <a:t>  Rifredi  per  servizio di Logopedia domiciliare</a:t>
            </a:r>
          </a:p>
          <a:p>
            <a:pPr marL="0" indent="0">
              <a:buNone/>
            </a:pPr>
            <a:r>
              <a:rPr lang="it-IT" sz="1800" dirty="0"/>
              <a:t>                         Accordo con Misericordia Campi Bisenzio per servizio di </a:t>
            </a:r>
            <a:r>
              <a:rPr lang="it-IT" sz="1800" dirty="0" err="1"/>
              <a:t>Idrokinesiterapia</a:t>
            </a:r>
            <a:r>
              <a:rPr lang="it-IT" sz="1800" dirty="0"/>
              <a:t>  presso Centro </a:t>
            </a:r>
            <a:r>
              <a:rPr lang="it-IT" sz="1800" dirty="0" err="1"/>
              <a:t>Riab</a:t>
            </a:r>
            <a:r>
              <a:rPr lang="it-IT" sz="1800" dirty="0"/>
              <a:t>. </a:t>
            </a:r>
          </a:p>
          <a:p>
            <a:pPr marL="0" indent="0">
              <a:buNone/>
            </a:pPr>
            <a:r>
              <a:rPr lang="it-IT" sz="1800" dirty="0"/>
              <a:t>                          sede  </a:t>
            </a:r>
            <a:r>
              <a:rPr lang="it-IT" sz="1800" dirty="0" err="1"/>
              <a:t>S.Piero</a:t>
            </a:r>
            <a:r>
              <a:rPr lang="it-IT" sz="1800" dirty="0"/>
              <a:t> a Ponti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Maggio</a:t>
            </a:r>
            <a:r>
              <a:rPr lang="it-IT" sz="1800" dirty="0"/>
              <a:t>:    3° Incontro  Tavolo Aziendale sostegno psicologico </a:t>
            </a:r>
          </a:p>
          <a:p>
            <a:pPr marL="0" indent="0">
              <a:buNone/>
            </a:pPr>
            <a:r>
              <a:rPr lang="it-IT" sz="1800" dirty="0"/>
              <a:t>                        In fase di definizione Accordo con </a:t>
            </a:r>
            <a:r>
              <a:rPr lang="it-IT" sz="1800" dirty="0" err="1"/>
              <a:t>Privatassistenza</a:t>
            </a:r>
            <a:r>
              <a:rPr lang="it-IT" sz="1800" dirty="0"/>
              <a:t> per servizio infermieristico a  domicilio  </a:t>
            </a:r>
          </a:p>
          <a:p>
            <a:pPr marL="0" indent="0">
              <a:buNone/>
            </a:pPr>
            <a:r>
              <a:rPr lang="it-IT" sz="1800" dirty="0"/>
              <a:t>                        Da individuare  Medico per consulenze telefoniche / domiciliari</a:t>
            </a:r>
          </a:p>
        </p:txBody>
      </p:sp>
    </p:spTree>
    <p:extLst>
      <p:ext uri="{BB962C8B-B14F-4D97-AF65-F5344CB8AC3E}">
        <p14:creationId xmlns:p14="http://schemas.microsoft.com/office/powerpoint/2010/main" val="5116884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237C1-E9E8-68F7-6007-80E26434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303C54-A52A-141C-AE94-8D749952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353"/>
            <a:ext cx="10515600" cy="4828610"/>
          </a:xfrm>
        </p:spPr>
        <p:txBody>
          <a:bodyPr/>
          <a:lstStyle/>
          <a:p>
            <a:pPr marL="342900" indent="-342900">
              <a:buAutoNum type="arabicPeriod" startAt="2"/>
            </a:pPr>
            <a:r>
              <a:rPr lang="it-IT" sz="1800" b="1" dirty="0">
                <a:solidFill>
                  <a:srgbClr val="FF0000"/>
                </a:solidFill>
              </a:rPr>
              <a:t>Realizzare eventi di sensibilizzazione  e informazione su temi fondamentali per le persone con SLA  ed eventi formativi per i Volontari </a:t>
            </a:r>
          </a:p>
          <a:p>
            <a:pPr marL="342900" indent="-342900">
              <a:buAutoNum type="arabicPeriod" startAt="2"/>
            </a:pPr>
            <a:endParaRPr lang="it-IT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Febbraio</a:t>
            </a:r>
            <a:r>
              <a:rPr lang="it-IT" sz="1800" dirty="0"/>
              <a:t> :  1° Incontro formativo per  Volontari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FF0000"/>
                </a:solidFill>
              </a:rPr>
              <a:t>  Maggio </a:t>
            </a:r>
            <a:r>
              <a:rPr lang="it-IT" sz="1800" dirty="0"/>
              <a:t>, in  Agenda :  Incontro informativo /formativo per Soci e Volontari  sui servizi on line  AUSL Toscana         Centro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Giugno</a:t>
            </a:r>
            <a:r>
              <a:rPr lang="it-IT" sz="1800" dirty="0"/>
              <a:t>, in  Agenda :  Incontro con </a:t>
            </a:r>
            <a:r>
              <a:rPr lang="it-IT" sz="1800" dirty="0" err="1"/>
              <a:t>Dirett</a:t>
            </a:r>
            <a:r>
              <a:rPr lang="it-IT" sz="1800" dirty="0"/>
              <a:t>. Sanitario  Villa Delle Terme ;  2° Incontro formativo Volontari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Giugno-Luglio</a:t>
            </a:r>
            <a:r>
              <a:rPr lang="it-IT" sz="1800" dirty="0"/>
              <a:t> :  Incontro con MMG su Linee Guida INPS  Invalidità  civile Persone con SLA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FF0000"/>
                </a:solidFill>
              </a:rPr>
              <a:t>Autunno </a:t>
            </a:r>
            <a:r>
              <a:rPr lang="it-IT" sz="1800" dirty="0"/>
              <a:t>: Seminari su  Cure Palliative e Diritti dei Malati di SLA e Caregiver familiari   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00B050"/>
                </a:solidFill>
              </a:rPr>
              <a:t>Eventi principali in Agenda </a:t>
            </a:r>
            <a:r>
              <a:rPr lang="it-IT" sz="1800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 </a:t>
            </a:r>
            <a:r>
              <a:rPr lang="it-IT" sz="1800" b="1" dirty="0">
                <a:solidFill>
                  <a:srgbClr val="00B050"/>
                </a:solidFill>
              </a:rPr>
              <a:t>Marzo</a:t>
            </a:r>
            <a:r>
              <a:rPr lang="it-IT" sz="1800" dirty="0"/>
              <a:t> : Una Pista per AISLA Firenze , Master Day Sci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00B050"/>
                </a:solidFill>
              </a:rPr>
              <a:t>Aprile</a:t>
            </a:r>
            <a:r>
              <a:rPr lang="it-IT" sz="1800" dirty="0"/>
              <a:t> :  Gazebo Mostra piante e fiori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dirty="0"/>
              <a:t>  </a:t>
            </a:r>
            <a:r>
              <a:rPr lang="it-IT" sz="1800" b="1" dirty="0">
                <a:solidFill>
                  <a:srgbClr val="00B050"/>
                </a:solidFill>
              </a:rPr>
              <a:t>Estate</a:t>
            </a:r>
            <a:r>
              <a:rPr lang="it-IT" sz="1800" dirty="0"/>
              <a:t> :  Cena benefica  a Villa </a:t>
            </a:r>
            <a:r>
              <a:rPr lang="it-IT" sz="1800" dirty="0" err="1"/>
              <a:t>Chellini</a:t>
            </a:r>
            <a:r>
              <a:rPr lang="it-IT" sz="1800" dirty="0"/>
              <a:t>  per la GM SLA, Cena benefica alla Tenuta Le Fonti a </a:t>
            </a:r>
            <a:r>
              <a:rPr lang="it-IT" sz="1800" dirty="0" err="1"/>
              <a:t>S.Giorgio</a:t>
            </a:r>
            <a:r>
              <a:rPr lang="it-IT" sz="1800" dirty="0"/>
              <a:t> ,  Concerto Coro The </a:t>
            </a:r>
            <a:r>
              <a:rPr lang="it-IT" sz="1800" dirty="0" err="1"/>
              <a:t>Pilgrims</a:t>
            </a:r>
            <a:r>
              <a:rPr lang="it-IT" sz="1800" dirty="0"/>
              <a:t> , Caccia al Tesoro Florentia  e Gazebo per  GN SLA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800" dirty="0"/>
              <a:t> </a:t>
            </a:r>
            <a:r>
              <a:rPr lang="it-IT" sz="1800" b="1" dirty="0">
                <a:solidFill>
                  <a:srgbClr val="00B050"/>
                </a:solidFill>
              </a:rPr>
              <a:t>Autunno – Inverno </a:t>
            </a:r>
            <a:r>
              <a:rPr lang="it-IT" sz="1800" dirty="0"/>
              <a:t>: Una Vasca per AISLA Firenze , Musical , Commedie , Concerti</a:t>
            </a:r>
          </a:p>
        </p:txBody>
      </p:sp>
    </p:spTree>
    <p:extLst>
      <p:ext uri="{BB962C8B-B14F-4D97-AF65-F5344CB8AC3E}">
        <p14:creationId xmlns:p14="http://schemas.microsoft.com/office/powerpoint/2010/main" val="139547559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981D2-F336-4452-9E6E-40C1FC88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                          </a:t>
            </a:r>
            <a:br>
              <a:rPr lang="it-IT" dirty="0"/>
            </a:br>
            <a:r>
              <a:rPr lang="it-IT" dirty="0"/>
              <a:t>                                                      </a:t>
            </a:r>
            <a:r>
              <a:rPr lang="it-IT" b="1" dirty="0">
                <a:solidFill>
                  <a:srgbClr val="008000"/>
                </a:solidFill>
                <a:latin typeface="+mn-lt"/>
              </a:rPr>
              <a:t>Soci, Volontari, Donatori : i pilastri di AISLA Firenze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B37F99-BA6F-433E-A181-216CF449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6" y="1690687"/>
            <a:ext cx="10515600" cy="5167313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A fine 2022 </a:t>
            </a:r>
            <a:r>
              <a:rPr lang="it-IT" sz="2000" b="1" dirty="0"/>
              <a:t>la nostra Sezione contava </a:t>
            </a:r>
            <a:r>
              <a:rPr lang="it-IT" sz="2000" b="1" dirty="0">
                <a:solidFill>
                  <a:srgbClr val="FF0000"/>
                </a:solidFill>
              </a:rPr>
              <a:t>236 Soci</a:t>
            </a:r>
            <a:r>
              <a:rPr lang="it-IT" sz="2000" b="1" dirty="0"/>
              <a:t>, di </a:t>
            </a:r>
            <a:r>
              <a:rPr lang="it-IT" sz="2000" b="1" dirty="0">
                <a:solidFill>
                  <a:srgbClr val="FF0000"/>
                </a:solidFill>
              </a:rPr>
              <a:t>cui 9 membri del CD </a:t>
            </a:r>
            <a:r>
              <a:rPr lang="it-IT" sz="2000" b="1" dirty="0"/>
              <a:t>e </a:t>
            </a:r>
            <a:r>
              <a:rPr lang="it-IT" sz="2000" b="1" dirty="0">
                <a:solidFill>
                  <a:srgbClr val="FF0000"/>
                </a:solidFill>
              </a:rPr>
              <a:t>una decina Volontari </a:t>
            </a:r>
            <a:r>
              <a:rPr lang="it-IT" sz="2000" b="1" dirty="0"/>
              <a:t>operativi.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Un grande risultato di cui vi ringraziamo e che auspichiamo possa migliorare sempre di più!</a:t>
            </a:r>
          </a:p>
          <a:p>
            <a:pPr marL="0" indent="0">
              <a:buNone/>
            </a:pPr>
            <a:r>
              <a:rPr lang="it-IT" sz="2000" b="1" dirty="0"/>
              <a:t>Un grazie particolare </a:t>
            </a:r>
            <a:r>
              <a:rPr lang="it-IT" sz="2000" b="1" dirty="0">
                <a:solidFill>
                  <a:srgbClr val="008000"/>
                </a:solidFill>
              </a:rPr>
              <a:t>ai Soci </a:t>
            </a:r>
            <a:r>
              <a:rPr lang="it-IT" sz="2000" b="1" dirty="0"/>
              <a:t>che hanno sostenuto e realizzato eventi e attività della nostra Sezione: in particolare i Fratelli Lapucci, la Sig.ra </a:t>
            </a:r>
            <a:r>
              <a:rPr lang="it-IT" sz="2000" b="1" dirty="0" err="1"/>
              <a:t>Chellini</a:t>
            </a:r>
            <a:r>
              <a:rPr lang="it-IT" sz="2000" b="1" dirty="0"/>
              <a:t>, i </a:t>
            </a:r>
            <a:r>
              <a:rPr lang="it-IT" sz="2000" b="1" dirty="0" err="1"/>
              <a:t>Cons.Prayer</a:t>
            </a:r>
            <a:r>
              <a:rPr lang="it-IT" sz="2000" b="1" dirty="0"/>
              <a:t> e Marcucci, la Sig.ra Nesi, il </a:t>
            </a:r>
            <a:r>
              <a:rPr lang="it-IT" sz="2000" b="1" dirty="0" err="1"/>
              <a:t>Pres</a:t>
            </a:r>
            <a:r>
              <a:rPr lang="it-IT" sz="2000" b="1" dirty="0"/>
              <a:t>. Podistica Oltrarno Carini, l’Avv. Pane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8000"/>
                </a:solidFill>
              </a:rPr>
              <a:t>Ai nostri Volontari </a:t>
            </a:r>
            <a:r>
              <a:rPr lang="it-IT" sz="2000" b="1" dirty="0"/>
              <a:t>che si sono impegnati nei vari eventi dell’Associazione e nelle attività di comunicazione e  promozione.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8000"/>
                </a:solidFill>
              </a:rPr>
              <a:t>Ai tanti Sostenitori </a:t>
            </a:r>
            <a:r>
              <a:rPr lang="it-IT" sz="2000" b="1" dirty="0"/>
              <a:t>che a vario titolo hanno contribuito al successo di tanti nostri eventi di RF</a:t>
            </a:r>
          </a:p>
          <a:p>
            <a:pPr marL="0" indent="0">
              <a:buNone/>
            </a:pPr>
            <a:r>
              <a:rPr lang="it-IT" sz="2000" b="1" dirty="0"/>
              <a:t>Infine ma non perché meno importante, il mio </a:t>
            </a:r>
            <a:r>
              <a:rPr lang="it-IT" sz="2000" b="1" dirty="0">
                <a:solidFill>
                  <a:srgbClr val="008000"/>
                </a:solidFill>
              </a:rPr>
              <a:t>consueto ma sincero e affettuoso ringraziamento  personale a tutti i Consiglieri del CD di AISLA Firenze</a:t>
            </a:r>
            <a:r>
              <a:rPr lang="it-IT" sz="2000" b="1" dirty="0"/>
              <a:t>, in particolare </a:t>
            </a:r>
            <a:r>
              <a:rPr lang="it-IT" sz="2000" b="1" dirty="0">
                <a:solidFill>
                  <a:srgbClr val="008000"/>
                </a:solidFill>
              </a:rPr>
              <a:t>al Vicepresidente e Tesoriere </a:t>
            </a:r>
            <a:r>
              <a:rPr lang="it-IT" sz="2000" b="1" dirty="0" err="1">
                <a:solidFill>
                  <a:srgbClr val="008000"/>
                </a:solidFill>
              </a:rPr>
              <a:t>A.Paliotta</a:t>
            </a:r>
            <a:r>
              <a:rPr lang="it-IT" sz="2000" b="1" dirty="0">
                <a:solidFill>
                  <a:srgbClr val="008000"/>
                </a:solidFill>
              </a:rPr>
              <a:t> e al Segretario </a:t>
            </a:r>
            <a:r>
              <a:rPr lang="it-IT" sz="2000" b="1" dirty="0" err="1">
                <a:solidFill>
                  <a:srgbClr val="008000"/>
                </a:solidFill>
              </a:rPr>
              <a:t>G.Lucchesi</a:t>
            </a:r>
            <a:r>
              <a:rPr lang="it-IT" sz="2000" b="1" dirty="0"/>
              <a:t> per il loro prezioso sostegno al mio fianco e per il bene dei nostri assistiti                         </a:t>
            </a:r>
          </a:p>
          <a:p>
            <a:pPr marL="0" indent="0">
              <a:buNone/>
            </a:pPr>
            <a:r>
              <a:rPr lang="it-IT" sz="2000" b="1" dirty="0"/>
              <a:t>                                                                                                      (Barbara Gonella </a:t>
            </a:r>
            <a:r>
              <a:rPr lang="it-IT" sz="2000" b="1" dirty="0" err="1"/>
              <a:t>Pres</a:t>
            </a:r>
            <a:r>
              <a:rPr lang="it-IT" sz="2000" b="1" dirty="0"/>
              <a:t>. AISLA Firenze)</a:t>
            </a:r>
          </a:p>
        </p:txBody>
      </p:sp>
    </p:spTree>
    <p:extLst>
      <p:ext uri="{BB962C8B-B14F-4D97-AF65-F5344CB8AC3E}">
        <p14:creationId xmlns:p14="http://schemas.microsoft.com/office/powerpoint/2010/main" val="16897619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668AAA97-2B70-4366-8CFB-E1C5E9BC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003" cy="1029722"/>
          </a:xfrm>
        </p:spPr>
        <p:txBody>
          <a:bodyPr/>
          <a:lstStyle/>
          <a:p>
            <a:pPr algn="r" eaLnBrk="1" hangingPunct="1"/>
            <a:br>
              <a:rPr lang="it-IT" altLang="it-IT" sz="3200" b="1" dirty="0">
                <a:solidFill>
                  <a:srgbClr val="008000"/>
                </a:solidFill>
              </a:rPr>
            </a:br>
            <a:r>
              <a:rPr lang="it-IT" altLang="it-IT" sz="3200" b="1" dirty="0">
                <a:solidFill>
                  <a:srgbClr val="008000"/>
                </a:solidFill>
              </a:rPr>
              <a:t>    </a:t>
            </a:r>
            <a:r>
              <a:rPr lang="it-IT" altLang="it-IT" sz="3200" b="1" dirty="0">
                <a:solidFill>
                  <a:srgbClr val="008000"/>
                </a:solidFill>
                <a:latin typeface="+mn-lt"/>
              </a:rPr>
              <a:t>Lo stato di salute della nostra Associazione </a:t>
            </a:r>
            <a:r>
              <a:rPr lang="it-IT" altLang="it-IT" sz="3200" b="1" dirty="0">
                <a:solidFill>
                  <a:srgbClr val="00B050"/>
                </a:solidFill>
                <a:latin typeface="+mn-lt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6EEB25-6EC5-406B-809F-B824C247E9C1}"/>
              </a:ext>
            </a:extLst>
          </p:cNvPr>
          <p:cNvSpPr txBox="1"/>
          <p:nvPr/>
        </p:nvSpPr>
        <p:spPr>
          <a:xfrm>
            <a:off x="1081087" y="1787525"/>
            <a:ext cx="10022341" cy="781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+mn-lt"/>
              <a:cs typeface="+mn-cs"/>
            </a:endParaRP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it-IT" sz="2400" b="1" dirty="0">
                <a:latin typeface="+mn-lt"/>
                <a:cs typeface="+mn-cs"/>
              </a:rPr>
              <a:t>2022 l’anno della ripresa </a:t>
            </a:r>
            <a:r>
              <a:rPr lang="it-IT" sz="2400" dirty="0">
                <a:latin typeface="+mn-lt"/>
                <a:cs typeface="+mn-cs"/>
              </a:rPr>
              <a:t>delle attività e degli eventi in presenza (dopo 2 anni di importanti limitazioni a causa della pandemia da Covid-19)</a:t>
            </a: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it-IT" sz="2400" b="1" dirty="0">
                <a:latin typeface="+mn-lt"/>
                <a:cs typeface="+mn-cs"/>
              </a:rPr>
              <a:t>Ripresi e aumentati gli incontri </a:t>
            </a:r>
            <a:r>
              <a:rPr lang="it-IT" sz="2400" dirty="0">
                <a:latin typeface="+mn-lt"/>
                <a:cs typeface="+mn-cs"/>
              </a:rPr>
              <a:t>con le Istituzioni sanitarie e politico-amministrative a livello zonale, aziendale (Careggi, USL Toscana Centro) e  regionale</a:t>
            </a: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it-IT" sz="2400" b="1" dirty="0">
                <a:latin typeface="+mn-lt"/>
                <a:cs typeface="+mn-cs"/>
              </a:rPr>
              <a:t>Ripresi e aumentati gli eventi di Raccolta Fondi </a:t>
            </a:r>
            <a:r>
              <a:rPr lang="it-IT" sz="2400" dirty="0">
                <a:latin typeface="+mn-lt"/>
                <a:cs typeface="+mn-cs"/>
              </a:rPr>
              <a:t>con un risultato estremamente positivo, come si può apprezzare dal Resoconto consuntivo del 2022</a:t>
            </a:r>
          </a:p>
          <a:p>
            <a:pPr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defRPr/>
            </a:pPr>
            <a:endParaRPr lang="it-IT" sz="2000" dirty="0">
              <a:latin typeface="+mn-lt"/>
              <a:cs typeface="+mn-cs"/>
            </a:endParaRP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+mn-lt"/>
              <a:cs typeface="+mn-cs"/>
            </a:endParaRPr>
          </a:p>
          <a:p>
            <a:pPr marL="342900" indent="-3429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+mn-lt"/>
              <a:cs typeface="+mn-cs"/>
            </a:endParaRPr>
          </a:p>
          <a:p>
            <a:pPr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defRPr/>
            </a:pPr>
            <a:r>
              <a:rPr lang="it-IT" sz="2000" dirty="0">
                <a:latin typeface="+mn-lt"/>
                <a:cs typeface="+mn-cs"/>
              </a:rPr>
              <a:t>  </a:t>
            </a:r>
          </a:p>
          <a:p>
            <a:pPr marL="457200" indent="-4572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Tx/>
              <a:buChar char="-"/>
              <a:defRPr/>
            </a:pPr>
            <a:endParaRPr lang="it-IT" sz="2000" dirty="0">
              <a:latin typeface="+mn-lt"/>
              <a:cs typeface="+mn-cs"/>
            </a:endParaRPr>
          </a:p>
          <a:p>
            <a:pPr marL="457200" indent="-457200" defTabSz="514350">
              <a:lnSpc>
                <a:spcPct val="110000"/>
              </a:lnSpc>
              <a:spcBef>
                <a:spcPts val="563"/>
              </a:spcBef>
              <a:buClr>
                <a:srgbClr val="FF6600"/>
              </a:buClr>
              <a:buFontTx/>
              <a:buChar char="-"/>
              <a:defRPr/>
            </a:pPr>
            <a:endParaRPr lang="it-IT" sz="2800" dirty="0">
              <a:latin typeface="+mn-lt"/>
              <a:cs typeface="+mn-cs"/>
            </a:endParaRPr>
          </a:p>
          <a:p>
            <a:pPr>
              <a:defRPr/>
            </a:pPr>
            <a:r>
              <a:rPr lang="it-IT" sz="2000" dirty="0"/>
              <a:t>                                  </a:t>
            </a:r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AC884-D7DA-40A2-B6A8-94E997C9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                                  </a:t>
            </a:r>
            <a:br>
              <a:rPr lang="it-IT" dirty="0"/>
            </a:br>
            <a:r>
              <a:rPr lang="it-IT" dirty="0"/>
              <a:t>                                                                               </a:t>
            </a:r>
            <a:r>
              <a:rPr lang="it-IT" sz="3200" b="1" dirty="0">
                <a:solidFill>
                  <a:srgbClr val="00B050"/>
                </a:solidFill>
                <a:latin typeface="+mn-lt"/>
              </a:rPr>
              <a:t>Persone che aiutano Persone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757C6F-A9C9-455C-8C13-44991ED96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7" y="2745581"/>
            <a:ext cx="3990975" cy="2714625"/>
          </a:xfr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FC57478-F402-DC66-1436-DA63EB3A7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88" y="1556451"/>
            <a:ext cx="7294536" cy="46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986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F1DA1-BA16-8A17-A1CA-54FE4F1D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                                                                    </a:t>
            </a:r>
            <a:r>
              <a:rPr lang="it-IT" sz="4000" b="1" dirty="0">
                <a:solidFill>
                  <a:srgbClr val="008000"/>
                </a:solidFill>
                <a:latin typeface="+mn-lt"/>
              </a:rPr>
              <a:t>Analisi  SWOT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1BF2BF-9CE9-B148-41B0-5C366DA3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363"/>
            <a:ext cx="10515600" cy="4921600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sz="2400" b="1" dirty="0" err="1">
                <a:solidFill>
                  <a:srgbClr val="00B050"/>
                </a:solidFill>
              </a:rPr>
              <a:t>S</a:t>
            </a:r>
            <a:r>
              <a:rPr lang="it-IT" sz="2400" dirty="0" err="1"/>
              <a:t>trenghts</a:t>
            </a:r>
            <a:r>
              <a:rPr lang="it-IT" sz="2400" dirty="0"/>
              <a:t>  </a:t>
            </a:r>
            <a:r>
              <a:rPr lang="it-IT" sz="2400" b="1" dirty="0" err="1">
                <a:solidFill>
                  <a:srgbClr val="00B050"/>
                </a:solidFill>
              </a:rPr>
              <a:t>W</a:t>
            </a:r>
            <a:r>
              <a:rPr lang="it-IT" sz="2400" dirty="0" err="1"/>
              <a:t>eaknesses</a:t>
            </a:r>
            <a:r>
              <a:rPr lang="it-IT" sz="2400" dirty="0"/>
              <a:t>  </a:t>
            </a:r>
            <a:r>
              <a:rPr lang="it-IT" sz="2400" b="1" dirty="0" err="1">
                <a:solidFill>
                  <a:srgbClr val="00B050"/>
                </a:solidFill>
              </a:rPr>
              <a:t>O</a:t>
            </a:r>
            <a:r>
              <a:rPr lang="it-IT" sz="2400" dirty="0" err="1"/>
              <a:t>pportunities</a:t>
            </a:r>
            <a:r>
              <a:rPr lang="it-IT" sz="2400" dirty="0"/>
              <a:t>  </a:t>
            </a:r>
            <a:r>
              <a:rPr lang="it-IT" sz="2400" b="1" dirty="0" err="1">
                <a:solidFill>
                  <a:srgbClr val="00B050"/>
                </a:solidFill>
              </a:rPr>
              <a:t>T</a:t>
            </a:r>
            <a:r>
              <a:rPr lang="it-IT" sz="2400" dirty="0" err="1"/>
              <a:t>hreats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800" b="1" dirty="0">
                <a:solidFill>
                  <a:srgbClr val="008000"/>
                </a:solidFill>
              </a:rPr>
              <a:t>I nostri Punti di Forza </a:t>
            </a:r>
          </a:p>
          <a:p>
            <a:r>
              <a:rPr lang="it-IT" sz="1800" b="1" dirty="0"/>
              <a:t>Impegno dei Membri del CD</a:t>
            </a:r>
          </a:p>
          <a:p>
            <a:r>
              <a:rPr lang="it-IT" sz="1800" b="1" dirty="0"/>
              <a:t>Capacità organizzativa interna ed esterna ( offerta progetti di aiuto, media sito sociale shop solidale, gestione economico-finanziaria, capacità di lavorare per obiettivi)</a:t>
            </a:r>
          </a:p>
          <a:p>
            <a:r>
              <a:rPr lang="it-IT" sz="1800" b="1" dirty="0"/>
              <a:t>Competenza e Creatività</a:t>
            </a:r>
          </a:p>
          <a:p>
            <a:r>
              <a:rPr lang="it-IT" sz="1800" b="1" dirty="0"/>
              <a:t>Riconoscimento da parte delle Istituzioni</a:t>
            </a:r>
          </a:p>
          <a:p>
            <a:r>
              <a:rPr lang="it-IT" sz="1800" b="1" dirty="0"/>
              <a:t>Base associativa</a:t>
            </a:r>
          </a:p>
          <a:p>
            <a:r>
              <a:rPr lang="it-IT" sz="1800" b="1" dirty="0"/>
              <a:t>Capacità di «networking» con altre realtà TS</a:t>
            </a:r>
          </a:p>
          <a:p>
            <a:r>
              <a:rPr lang="it-IT" sz="1800" b="1" dirty="0"/>
              <a:t>Ampio utilizzo piattaforme web</a:t>
            </a:r>
          </a:p>
          <a:p>
            <a:r>
              <a:rPr lang="it-IT" sz="1800" b="1" dirty="0"/>
              <a:t>Visibilità su stampa locale (e nazionale) </a:t>
            </a:r>
          </a:p>
          <a:p>
            <a:endParaRPr lang="it-IT" sz="1800" b="1" dirty="0"/>
          </a:p>
          <a:p>
            <a:pPr marL="0" indent="0">
              <a:buNone/>
            </a:pP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161186769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69C0D-1099-4FFB-9082-8329F91C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8AF623-91D3-5EE4-0ADF-43F66674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673627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008000"/>
                </a:solidFill>
              </a:rPr>
              <a:t>Le Opportunità </a:t>
            </a:r>
          </a:p>
          <a:p>
            <a:r>
              <a:rPr lang="it-IT" sz="1800" b="1" dirty="0"/>
              <a:t>Nuovi Sponsor/ Major </a:t>
            </a:r>
            <a:r>
              <a:rPr lang="it-IT" sz="1800" b="1" dirty="0" err="1"/>
              <a:t>Donors</a:t>
            </a:r>
            <a:endParaRPr lang="it-IT" sz="1800" b="1" dirty="0"/>
          </a:p>
          <a:p>
            <a:endParaRPr lang="it-IT" sz="1800" b="1" dirty="0"/>
          </a:p>
          <a:p>
            <a:r>
              <a:rPr lang="it-IT" sz="1800" b="1" dirty="0"/>
              <a:t>Implementazione del «Networking» con altre realtà TS</a:t>
            </a:r>
          </a:p>
          <a:p>
            <a:endParaRPr lang="it-IT" sz="1800" b="1" dirty="0"/>
          </a:p>
          <a:p>
            <a:r>
              <a:rPr lang="it-IT" sz="1800" b="1" dirty="0"/>
              <a:t>Nuovi servizi</a:t>
            </a:r>
          </a:p>
          <a:p>
            <a:endParaRPr lang="it-IT" sz="1800" b="1" dirty="0"/>
          </a:p>
          <a:p>
            <a:r>
              <a:rPr lang="it-IT" sz="1800" b="1" dirty="0"/>
              <a:t>Presenza del Vicepresidente nel </a:t>
            </a:r>
            <a:r>
              <a:rPr lang="it-IT" sz="1800" b="1" dirty="0" err="1"/>
              <a:t>Cons.Nazionale</a:t>
            </a:r>
            <a:r>
              <a:rPr lang="it-IT" sz="1800" b="1" dirty="0"/>
              <a:t> AISLA</a:t>
            </a:r>
          </a:p>
          <a:p>
            <a:endParaRPr lang="it-IT" sz="1800" b="1" dirty="0"/>
          </a:p>
          <a:p>
            <a:r>
              <a:rPr lang="it-IT" sz="1800" b="1" dirty="0"/>
              <a:t>Comitato Scientifico Sezionale</a:t>
            </a:r>
          </a:p>
          <a:p>
            <a:endParaRPr lang="it-IT" sz="1800" b="1" dirty="0"/>
          </a:p>
          <a:p>
            <a:r>
              <a:rPr lang="it-IT" sz="1800" b="1" dirty="0"/>
              <a:t>Strutturare Comunicazione scientifica</a:t>
            </a:r>
          </a:p>
          <a:p>
            <a:endParaRPr lang="it-IT" sz="1800" b="1" dirty="0"/>
          </a:p>
          <a:p>
            <a:r>
              <a:rPr lang="it-IT" sz="1800" b="1" dirty="0"/>
              <a:t>Maggiore coinvolgimento Media</a:t>
            </a:r>
          </a:p>
          <a:p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6602715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C962FA8-701D-49C6-B05F-CD6F26C17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4" y="1393372"/>
            <a:ext cx="4894242" cy="32871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D757A9D-CDE1-4205-9ED6-7430A85CB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62012"/>
            <a:ext cx="5733143" cy="25669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32606F-38D1-CB81-7F0E-99EEB5C4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919" y="3998563"/>
            <a:ext cx="6495080" cy="24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2367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4292DAE-1471-43E4-AC2F-528A4482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                                                                                              </a:t>
            </a:r>
            <a:r>
              <a:rPr lang="it-IT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Progetti di assistenza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F28AF22-93D4-4EBD-AFAD-A10ED7BA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cs typeface="Calibri" panose="020F0502020204030204" pitchFamily="34" charset="0"/>
              </a:rPr>
              <a:t>Nell’arco del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2022</a:t>
            </a:r>
            <a:r>
              <a:rPr lang="it-IT" sz="1800" dirty="0">
                <a:cs typeface="Calibri" panose="020F0502020204030204" pitchFamily="34" charset="0"/>
              </a:rPr>
              <a:t> le persone con SLA in carico ad AISLA Firenze </a:t>
            </a:r>
            <a:r>
              <a:rPr lang="it-IT" sz="1800" dirty="0"/>
              <a:t>sono state </a:t>
            </a:r>
            <a:r>
              <a:rPr lang="it-IT" sz="1800" b="1" dirty="0">
                <a:solidFill>
                  <a:srgbClr val="FF0000"/>
                </a:solidFill>
              </a:rPr>
              <a:t>85</a:t>
            </a:r>
            <a:r>
              <a:rPr lang="it-IT" sz="1800" dirty="0"/>
              <a:t>. </a:t>
            </a:r>
            <a:r>
              <a:rPr lang="it-IT" sz="1800" dirty="0">
                <a:cs typeface="Calibri" panose="020F0502020204030204" pitchFamily="34" charset="0"/>
              </a:rPr>
              <a:t>A queste devono essere aggiunti i </a:t>
            </a:r>
            <a:r>
              <a:rPr lang="it-IT" sz="1800" dirty="0">
                <a:solidFill>
                  <a:srgbClr val="FF0000"/>
                </a:solidFill>
                <a:cs typeface="Calibri" panose="020F0502020204030204" pitchFamily="34" charset="0"/>
              </a:rPr>
              <a:t>familiari</a:t>
            </a:r>
            <a:r>
              <a:rPr lang="it-IT" sz="1800" dirty="0">
                <a:cs typeface="Calibri" panose="020F0502020204030204" pitchFamily="34" charset="0"/>
              </a:rPr>
              <a:t> ( soprattutto con attività di ascolto, consulenza e indirizzo ) per un </a:t>
            </a:r>
            <a:r>
              <a:rPr lang="it-IT" sz="1800" b="1" dirty="0">
                <a:cs typeface="Calibri" panose="020F0502020204030204" pitchFamily="34" charset="0"/>
              </a:rPr>
              <a:t>totale di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circa 150 </a:t>
            </a:r>
            <a:r>
              <a:rPr lang="it-IT" sz="1800" b="1" dirty="0">
                <a:cs typeface="Calibri" panose="020F0502020204030204" pitchFamily="34" charset="0"/>
              </a:rPr>
              <a:t>persone.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Attività di ascolto, consulenza e triage</a:t>
            </a:r>
            <a:r>
              <a:rPr lang="it-IT" sz="1800" b="1" dirty="0">
                <a:cs typeface="Calibri" panose="020F0502020204030204" pitchFamily="34" charset="0"/>
              </a:rPr>
              <a:t>                                                       </a:t>
            </a:r>
            <a:r>
              <a:rPr lang="it-IT" sz="1800" dirty="0">
                <a:cs typeface="Calibri" panose="020F0502020204030204" pitchFamily="34" charset="0"/>
              </a:rPr>
              <a:t>ca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600</a:t>
            </a:r>
            <a:r>
              <a:rPr lang="it-IT" sz="18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it-IT" sz="1800" dirty="0">
                <a:cs typeface="Calibri" panose="020F0502020204030204" pitchFamily="34" charset="0"/>
              </a:rPr>
              <a:t> telefonate + mail e Whatsapp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Fisioterapia </a:t>
            </a:r>
            <a:r>
              <a:rPr lang="it-IT" sz="1800" b="1" dirty="0" err="1">
                <a:solidFill>
                  <a:srgbClr val="FF0000"/>
                </a:solidFill>
                <a:cs typeface="Calibri" panose="020F0502020204030204" pitchFamily="34" charset="0"/>
              </a:rPr>
              <a:t>domic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. </a:t>
            </a:r>
            <a:r>
              <a:rPr lang="it-IT" sz="1800" b="1" dirty="0">
                <a:cs typeface="Calibri" panose="020F0502020204030204" pitchFamily="34" charset="0"/>
              </a:rPr>
              <a:t>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464</a:t>
            </a:r>
            <a:r>
              <a:rPr lang="it-IT" sz="1800" b="1" dirty="0">
                <a:cs typeface="Calibri" panose="020F0502020204030204" pitchFamily="34" charset="0"/>
              </a:rPr>
              <a:t> </a:t>
            </a:r>
            <a:r>
              <a:rPr lang="it-IT" sz="1800" dirty="0">
                <a:cs typeface="Calibri" panose="020F0502020204030204" pitchFamily="34" charset="0"/>
              </a:rPr>
              <a:t>sedute          35 </a:t>
            </a:r>
            <a:r>
              <a:rPr lang="it-IT" sz="1800" dirty="0" err="1">
                <a:cs typeface="Calibri" panose="020F0502020204030204" pitchFamily="34" charset="0"/>
              </a:rPr>
              <a:t>paz</a:t>
            </a:r>
            <a:r>
              <a:rPr lang="it-IT" sz="1800" dirty="0"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cs typeface="Calibri" panose="020F0502020204030204" pitchFamily="34" charset="0"/>
              </a:rPr>
              <a:t>Idrokinesiterapia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r>
              <a:rPr lang="it-IT" sz="1800" dirty="0">
                <a:cs typeface="Calibri" panose="020F0502020204030204" pitchFamily="34" charset="0"/>
              </a:rPr>
              <a:t>(Firenze , Empoli)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137 </a:t>
            </a:r>
            <a:r>
              <a:rPr lang="it-IT" sz="1800" dirty="0">
                <a:cs typeface="Calibri" panose="020F0502020204030204" pitchFamily="34" charset="0"/>
              </a:rPr>
              <a:t>sedute</a:t>
            </a:r>
            <a:r>
              <a:rPr lang="it-IT" sz="1800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          8 </a:t>
            </a:r>
            <a:r>
              <a:rPr lang="it-IT" sz="1800" dirty="0" err="1">
                <a:cs typeface="Calibri" panose="020F0502020204030204" pitchFamily="34" charset="0"/>
              </a:rPr>
              <a:t>paz</a:t>
            </a:r>
            <a:r>
              <a:rPr lang="it-IT" sz="1800" dirty="0">
                <a:cs typeface="Calibri" panose="020F0502020204030204" pitchFamily="34" charset="0"/>
              </a:rPr>
              <a:t>.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                                                                                             </a:t>
            </a:r>
            <a:r>
              <a:rPr lang="it-IT" sz="1800" dirty="0">
                <a:cs typeface="Calibri" panose="020F0502020204030204" pitchFamily="34" charset="0"/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Sostegno psicologico                                                                                             106</a:t>
            </a:r>
            <a:r>
              <a:rPr lang="it-IT" sz="1800" dirty="0">
                <a:cs typeface="Calibri" panose="020F0502020204030204" pitchFamily="34" charset="0"/>
              </a:rPr>
              <a:t> sedute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20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dirty="0" err="1">
                <a:cs typeface="Calibri" panose="020F0502020204030204" pitchFamily="34" charset="0"/>
              </a:rPr>
              <a:t>paz</a:t>
            </a:r>
            <a:r>
              <a:rPr lang="it-IT" sz="1800" dirty="0">
                <a:cs typeface="Calibri" panose="020F0502020204030204" pitchFamily="34" charset="0"/>
              </a:rPr>
              <a:t>/</a:t>
            </a:r>
            <a:r>
              <a:rPr lang="it-IT" sz="1800" dirty="0" err="1">
                <a:cs typeface="Calibri" panose="020F0502020204030204" pitchFamily="34" charset="0"/>
              </a:rPr>
              <a:t>fam</a:t>
            </a:r>
            <a:endParaRPr lang="it-IT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Gruppo Di Aiuto mensile </a:t>
            </a:r>
            <a:r>
              <a:rPr lang="it-IT" sz="1800" b="1" dirty="0">
                <a:cs typeface="Calibri" panose="020F0502020204030204" pitchFamily="34" charset="0"/>
              </a:rPr>
              <a:t>  </a:t>
            </a:r>
            <a:r>
              <a:rPr lang="it-IT" sz="1800" dirty="0">
                <a:cs typeface="Calibri" panose="020F0502020204030204" pitchFamily="34" charset="0"/>
              </a:rPr>
              <a:t>(Ottobre e Novembre)                                     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it-IT" sz="1800" dirty="0">
                <a:cs typeface="Calibri" panose="020F0502020204030204" pitchFamily="34" charset="0"/>
              </a:rPr>
              <a:t>  incontri 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6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dirty="0" err="1">
                <a:cs typeface="Calibri" panose="020F0502020204030204" pitchFamily="34" charset="0"/>
              </a:rPr>
              <a:t>paz</a:t>
            </a:r>
            <a:r>
              <a:rPr lang="it-IT" sz="1800" dirty="0">
                <a:cs typeface="Calibri" panose="020F0502020204030204" pitchFamily="34" charset="0"/>
              </a:rPr>
              <a:t>/</a:t>
            </a:r>
            <a:r>
              <a:rPr lang="it-IT" sz="1800" dirty="0" err="1">
                <a:cs typeface="Calibri" panose="020F0502020204030204" pitchFamily="34" charset="0"/>
              </a:rPr>
              <a:t>fam</a:t>
            </a:r>
            <a:r>
              <a:rPr lang="it-IT" sz="1800" dirty="0">
                <a:cs typeface="Calibri" panose="020F0502020204030204" pitchFamily="34" charset="0"/>
              </a:rPr>
              <a:t> (media</a:t>
            </a:r>
            <a:r>
              <a:rPr lang="it-IT" sz="1800" dirty="0">
                <a:solidFill>
                  <a:srgbClr val="FF0000"/>
                </a:solidFill>
                <a:cs typeface="Calibri" panose="020F0502020204030204" pitchFamily="34" charset="0"/>
              </a:rPr>
              <a:t>                                               </a:t>
            </a:r>
            <a:r>
              <a:rPr lang="it-IT" sz="1800" dirty="0">
                <a:cs typeface="Calibri" panose="020F0502020204030204" pitchFamily="34" charset="0"/>
              </a:rPr>
              <a:t>                             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Consulenze legali                                                                                                    10  </a:t>
            </a:r>
            <a:r>
              <a:rPr lang="it-IT" sz="1800" dirty="0">
                <a:cs typeface="Calibri" panose="020F0502020204030204" pitchFamily="34" charset="0"/>
              </a:rPr>
              <a:t>richieste  da pazienti/</a:t>
            </a:r>
            <a:r>
              <a:rPr lang="it-IT" sz="1800" dirty="0" err="1">
                <a:cs typeface="Calibri" panose="020F0502020204030204" pitchFamily="34" charset="0"/>
              </a:rPr>
              <a:t>fam</a:t>
            </a:r>
            <a:endParaRPr lang="it-IT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Disbrigo pratiche Invalidità civile e handicap                                                  11</a:t>
            </a:r>
            <a:r>
              <a:rPr lang="it-IT" sz="1800" dirty="0">
                <a:cs typeface="Calibri" panose="020F0502020204030204" pitchFamily="34" charset="0"/>
              </a:rPr>
              <a:t> richieste di intervento  tutte evase</a:t>
            </a:r>
          </a:p>
          <a:p>
            <a:pPr marL="0" indent="0">
              <a:buNone/>
            </a:pP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Visite culturali</a:t>
            </a:r>
            <a:r>
              <a:rPr lang="it-IT" sz="1800" dirty="0">
                <a:solidFill>
                  <a:srgbClr val="FF0000"/>
                </a:solidFill>
                <a:cs typeface="Calibri" panose="020F0502020204030204" pitchFamily="34" charset="0"/>
              </a:rPr>
              <a:t>                                                                                                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 7</a:t>
            </a:r>
            <a:r>
              <a:rPr lang="it-IT" sz="1800" dirty="0">
                <a:cs typeface="Calibri" panose="020F0502020204030204" pitchFamily="34" charset="0"/>
              </a:rPr>
              <a:t>  visite             </a:t>
            </a:r>
            <a:r>
              <a:rPr lang="it-IT" sz="1800" b="1" dirty="0">
                <a:solidFill>
                  <a:srgbClr val="FF0000"/>
                </a:solidFill>
                <a:cs typeface="Calibri" panose="020F0502020204030204" pitchFamily="34" charset="0"/>
              </a:rPr>
              <a:t>10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dirty="0" err="1">
                <a:cs typeface="Calibri" panose="020F0502020204030204" pitchFamily="34" charset="0"/>
              </a:rPr>
              <a:t>paz</a:t>
            </a:r>
            <a:r>
              <a:rPr lang="it-IT" sz="1800" dirty="0">
                <a:cs typeface="Calibri" panose="020F0502020204030204" pitchFamily="34" charset="0"/>
              </a:rPr>
              <a:t>/</a:t>
            </a:r>
            <a:r>
              <a:rPr lang="it-IT" sz="1800" dirty="0" err="1">
                <a:cs typeface="Calibri" panose="020F0502020204030204" pitchFamily="34" charset="0"/>
              </a:rPr>
              <a:t>fam</a:t>
            </a:r>
            <a:r>
              <a:rPr lang="it-IT" sz="1800" dirty="0">
                <a:cs typeface="Calibri" panose="020F0502020204030204" pitchFamily="34" charset="0"/>
              </a:rPr>
              <a:t> x visita</a:t>
            </a:r>
          </a:p>
          <a:p>
            <a:pPr marL="0" indent="0">
              <a:buNone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Mostra Benozzo Gozzoli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Mostra Galileo Chini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Mostra Donatello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Basilica Santa Croce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Basilica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 Lorenzo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Visita virtuale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Museo di Paleontologia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Cappelle Medicee</a:t>
            </a: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6F9BBDF-DF47-27EB-91AD-FFBC72CC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52" y="907779"/>
            <a:ext cx="3270142" cy="33096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DE1CAF-5844-B18C-F96B-C6D09C836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315" y="309965"/>
            <a:ext cx="4029560" cy="420004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2E949BE-ED5D-30DE-B58E-EA64EC855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5" y="3735092"/>
            <a:ext cx="3130657" cy="31229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5D5703F-1D2E-80B5-CBFA-91B1A1FFC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698" y="4855249"/>
            <a:ext cx="4628827" cy="17773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33BB04F-8325-749D-7391-215FC4946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112" y="4571999"/>
            <a:ext cx="3533613" cy="20605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FC3D29A-B096-4253-CDAA-4D3B46E75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0" y="1224366"/>
            <a:ext cx="3270142" cy="23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78690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E99C2C9F-CA68-400E-A0A5-765B2A55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                                                                                          </a:t>
            </a:r>
            <a:r>
              <a:rPr lang="it-IT" alt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Eventi di Raccolta Fondi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29F5F7-4F6F-4880-B2EE-71C9382E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30" y="1737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FEBBRAIO  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Banchino Chiesa di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S.Stefano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 Paterno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    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Mezza Maratona di sci «Una pista per AISLA Firenze»  1^ ediz.  Abetone 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Gazebo «Trofeo La Nave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» e Camminata solidale, Gazebo Mostra piante e fiori Giardino 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dell’Orticultura Firenze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GIUGNO    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Cena benefica a Villa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Chellini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Firenze   GM SLA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LUGLIO      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Cena benefica alla Tenuta «Le Fonti a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S.Giorgio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»  Montespertoli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SETTEMBRE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Illuminazione Porte storiche a Firenze e Monumenti in vari Comuni della Città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it-IT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latin typeface="Candara" panose="020E0502030303020204" pitchFamily="34" charset="0"/>
              </a:rPr>
              <a:t>                          </a:t>
            </a:r>
            <a:r>
              <a:rPr lang="it-IT" sz="1800" dirty="0">
                <a:latin typeface="Candara" panose="020E0502030303020204" pitchFamily="34" charset="0"/>
              </a:rPr>
              <a:t>Gazebo GN SLA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OTTOBRE </a:t>
            </a:r>
            <a:r>
              <a:rPr lang="it-IT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  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Gazebo Mostra fiori e piante (Autunno) Giardino dell’Orticultura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  Cena benefica Circolo Aurora Scandicci, 8^ Maratona di nuoto 24h «Una vasca per AISLA Firenze 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Banchino Basilica Impruneta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DICEMBRE    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Concerto di Natale del Coro «Free Music Ensemble»  Chiesa di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S.Marco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Vecchio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6CE24EF-7CA4-4009-A6AB-4372B2CF1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3390431"/>
            <a:ext cx="1054735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Clr>
                <a:srgbClr val="FF6600"/>
              </a:buClr>
              <a:defRPr/>
            </a:pPr>
            <a:endParaRPr lang="it-IT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34D6E9D-7BC8-475F-B705-3B5EB14AE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7" y="1378857"/>
            <a:ext cx="6981825" cy="48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3806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2C50B28-EEFC-4134-A460-08544D3F8D75}" vid="{87900B96-8146-40EE-AF25-464D288597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11275</TotalTime>
  <Words>1701</Words>
  <Application>Microsoft Office PowerPoint</Application>
  <PresentationFormat>Widescreen</PresentationFormat>
  <Paragraphs>206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Georgia</vt:lpstr>
      <vt:lpstr>Wingdings</vt:lpstr>
      <vt:lpstr>Tema1</vt:lpstr>
      <vt:lpstr>                                                                                  AISLA FIRENZE  </vt:lpstr>
      <vt:lpstr>     Lo stato di salute della nostra Associazione  </vt:lpstr>
      <vt:lpstr>                                                                                               Analisi  SWOT </vt:lpstr>
      <vt:lpstr> </vt:lpstr>
      <vt:lpstr>Presentazione standard di PowerPoint</vt:lpstr>
      <vt:lpstr>P                                                                                              Progetti di assistenza</vt:lpstr>
      <vt:lpstr>Presentazione standard di PowerPoint</vt:lpstr>
      <vt:lpstr>                                                                                          Eventi di Raccolta Fondi</vt:lpstr>
      <vt:lpstr>Presentazione standard di PowerPoint</vt:lpstr>
      <vt:lpstr>                                                                             Eventi formativi e di divulgazione</vt:lpstr>
      <vt:lpstr>Presentazione standard di PowerPoint</vt:lpstr>
      <vt:lpstr>Presentazione standard di PowerPoint</vt:lpstr>
      <vt:lpstr>                                                                                                                                    Comunicazione Sensibilizzazione e Advocacy</vt:lpstr>
      <vt:lpstr>                                              Rapporti con le Istituzioni e Advocacy di AISLA Firenze</vt:lpstr>
      <vt:lpstr>Presentazione standard di PowerPoint</vt:lpstr>
      <vt:lpstr>Presentazione standard di PowerPoint</vt:lpstr>
      <vt:lpstr>                                                                           Azioni e Progetti in corso e in programma per il 2023</vt:lpstr>
      <vt:lpstr>Presentazione standard di PowerPoint</vt:lpstr>
      <vt:lpstr>                                                                                                                  Soci, Volontari, Donatori : i pilastri di AISLA Firenze</vt:lpstr>
      <vt:lpstr>                                                                                                                                                   Persone che aiutano Persone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</dc:creator>
  <cp:lastModifiedBy>Barbara Gonella</cp:lastModifiedBy>
  <cp:revision>190</cp:revision>
  <dcterms:created xsi:type="dcterms:W3CDTF">2018-04-11T13:47:31Z</dcterms:created>
  <dcterms:modified xsi:type="dcterms:W3CDTF">2023-05-20T09:46:07Z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